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1pPr>
    <a:lvl2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2pPr>
    <a:lvl3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3pPr>
    <a:lvl4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4pPr>
    <a:lvl5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5pPr>
    <a:lvl6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6pPr>
    <a:lvl7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7pPr>
    <a:lvl8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8pPr>
    <a:lvl9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6350" cap="flat">
              <a:solidFill>
                <a:srgbClr val="F0F0F0"/>
              </a:solidFill>
              <a:prstDash val="solid"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D1DDF4"/>
          </a:solidFill>
        </a:fill>
      </a:tcStyle>
    </a:wholeTbl>
    <a:band2H>
      <a:tcTxStyle b="def" i="def"/>
      <a:tcStyle>
        <a:tcBdr/>
        <a:fill>
          <a:solidFill>
            <a:srgbClr val="EAEFFA"/>
          </a:solidFill>
        </a:fill>
      </a:tcStyle>
    </a:band2H>
    <a:firstCol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619AE3"/>
          </a:solidFill>
        </a:fill>
      </a:tcStyle>
    </a:firstCol>
    <a:la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381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619AE3"/>
          </a:solidFill>
        </a:fill>
      </a:tcStyle>
    </a:lastRow>
    <a:fir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381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619AE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CBEACC"/>
          </a:solidFill>
        </a:fill>
      </a:tcStyle>
    </a:wholeTbl>
    <a:band2H>
      <a:tcTxStyle b="def" i="def"/>
      <a:tcStyle>
        <a:tcBdr/>
        <a:fill>
          <a:solidFill>
            <a:srgbClr val="E7F5E7"/>
          </a:solidFill>
        </a:fill>
      </a:tcStyle>
    </a:band2H>
    <a:firstCol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29C439"/>
          </a:solidFill>
        </a:fill>
      </a:tcStyle>
    </a:firstCol>
    <a:la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381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29C439"/>
          </a:solidFill>
        </a:fill>
      </a:tcStyle>
    </a:lastRow>
    <a:fir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381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29C439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E4D2F1"/>
          </a:solidFill>
        </a:fill>
      </a:tcStyle>
    </a:wholeTbl>
    <a:band2H>
      <a:tcTxStyle b="def" i="def"/>
      <a:tcStyle>
        <a:tcBdr/>
        <a:fill>
          <a:solidFill>
            <a:srgbClr val="F2EAF8"/>
          </a:solidFill>
        </a:fill>
      </a:tcStyle>
    </a:band2H>
    <a:firstCol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B264DA"/>
          </a:solidFill>
        </a:fill>
      </a:tcStyle>
    </a:firstCol>
    <a:la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381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B264DA"/>
          </a:solidFill>
        </a:fill>
      </a:tcStyle>
    </a:lastRow>
    <a:fir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381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B264DA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BFBFB"/>
          </a:solidFill>
        </a:fill>
      </a:tcStyle>
    </a:wholeTbl>
    <a:band2H>
      <a:tcTxStyle b="def" i="def"/>
      <a:tcStyle>
        <a:tcBdr/>
        <a:fill>
          <a:solidFill>
            <a:srgbClr val="C000EB"/>
          </a:solidFill>
        </a:fill>
      </a:tcStyle>
    </a:band2H>
    <a:firstCol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19AE3"/>
          </a:solidFill>
        </a:fill>
      </a:tcStyle>
    </a:firstCol>
    <a:lastRow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BEBEB"/>
              </a:solidFill>
              <a:prstDash val="solid"/>
              <a:bevel/>
            </a:ln>
          </a:top>
          <a:bottom>
            <a:ln w="25400" cap="flat">
              <a:solidFill>
                <a:srgbClr val="EBEBEB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000EB"/>
          </a:solidFill>
        </a:fill>
      </a:tcStyle>
    </a:lastRow>
    <a:fir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BEBEB"/>
              </a:solidFill>
              <a:prstDash val="solid"/>
              <a:bevel/>
            </a:ln>
          </a:top>
          <a:bottom>
            <a:ln w="25400" cap="flat">
              <a:solidFill>
                <a:srgbClr val="EBEBEB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19AE3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EBEBEB"/>
        </a:fontRef>
        <a:srgbClr val="EBEB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F7F7F7"/>
          </a:solidFill>
        </a:fill>
      </a:tcStyle>
    </a:wholeTbl>
    <a:band2H>
      <a:tcTxStyle b="def" i="def"/>
      <a:tcStyle>
        <a:tcBdr/>
        <a:fill>
          <a:solidFill>
            <a:srgbClr val="FBFBFB"/>
          </a:solidFill>
        </a:fill>
      </a:tcStyle>
    </a:band2H>
    <a:firstCol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EBEBEB"/>
          </a:solidFill>
        </a:fill>
      </a:tcStyle>
    </a:firstCol>
    <a:la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38100" cap="flat">
              <a:solidFill>
                <a:srgbClr val="C000EB"/>
              </a:solidFill>
              <a:prstDash val="solid"/>
              <a:bevel/>
            </a:ln>
          </a:top>
          <a:bottom>
            <a:ln w="127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EBEBEB"/>
          </a:solidFill>
        </a:fill>
      </a:tcStyle>
    </a:lastRow>
    <a:firstRow>
      <a:tcTxStyle b="on" i="on">
        <a:fontRef idx="major">
          <a:srgbClr val="C000EB"/>
        </a:fontRef>
        <a:srgbClr val="C000EB"/>
      </a:tcTxStyle>
      <a:tcStyle>
        <a:tcBdr>
          <a:left>
            <a:ln w="12700" cap="flat">
              <a:solidFill>
                <a:srgbClr val="C000EB"/>
              </a:solidFill>
              <a:prstDash val="solid"/>
              <a:bevel/>
            </a:ln>
          </a:left>
          <a:right>
            <a:ln w="12700" cap="flat">
              <a:solidFill>
                <a:srgbClr val="C000EB"/>
              </a:solidFill>
              <a:prstDash val="solid"/>
              <a:bevel/>
            </a:ln>
          </a:right>
          <a:top>
            <a:ln w="12700" cap="flat">
              <a:solidFill>
                <a:srgbClr val="C000EB"/>
              </a:solidFill>
              <a:prstDash val="solid"/>
              <a:bevel/>
            </a:ln>
          </a:top>
          <a:bottom>
            <a:ln w="38100" cap="flat">
              <a:solidFill>
                <a:srgbClr val="C000EB"/>
              </a:solidFill>
              <a:prstDash val="solid"/>
              <a:bevel/>
            </a:ln>
          </a:bottom>
          <a:insideH>
            <a:ln w="12700" cap="flat">
              <a:solidFill>
                <a:srgbClr val="C000EB"/>
              </a:solidFill>
              <a:prstDash val="solid"/>
              <a:bevel/>
            </a:ln>
          </a:insideH>
          <a:insideV>
            <a:ln w="12700" cap="flat">
              <a:solidFill>
                <a:srgbClr val="C000EB"/>
              </a:solidFill>
              <a:prstDash val="solid"/>
              <a:bevel/>
            </a:ln>
          </a:insideV>
        </a:tcBdr>
        <a:fill>
          <a:solidFill>
            <a:srgbClr val="EBEBE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762000" y="0"/>
            <a:ext cx="11480800" cy="50038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62000" y="5156200"/>
            <a:ext cx="11480800" cy="459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62000" y="2006600"/>
            <a:ext cx="11480800" cy="59563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62000" y="8128000"/>
            <a:ext cx="11480800" cy="1625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62000" y="0"/>
            <a:ext cx="5384800" cy="50165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62000" y="5245100"/>
            <a:ext cx="5384800" cy="450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762000" y="0"/>
            <a:ext cx="11480800" cy="25527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762000" y="196536"/>
            <a:ext cx="11480800" cy="2159627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62000" y="2356161"/>
            <a:ext cx="5384800" cy="684467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192275"/>
            <a:ext cx="11480800" cy="216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360423"/>
            <a:ext cx="11480800" cy="6467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1pPr>
      <a:lvl2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2pPr>
      <a:lvl3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3pPr>
      <a:lvl4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4pPr>
      <a:lvl5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5pPr>
      <a:lvl6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6pPr>
      <a:lvl7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7pPr>
      <a:lvl8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8pPr>
      <a:lvl9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algn="r" defTabSz="584200">
        <a:defRPr sz="1200">
          <a:solidFill>
            <a:schemeClr val="tx1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264" y="1035427"/>
            <a:ext cx="11954372" cy="44134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3" name="Shape 33"/>
          <p:cNvSpPr/>
          <p:nvPr>
            <p:ph type="title"/>
          </p:nvPr>
        </p:nvSpPr>
        <p:spPr>
          <a:xfrm>
            <a:off x="762000" y="6099149"/>
            <a:ext cx="11480800" cy="1079503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 Operating System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762000" y="7547243"/>
            <a:ext cx="11480800" cy="157043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Aine Newsome, Eoin Smyth, Mark Keogh,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Chloe Doyle, Henry Ballinger McFarlane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b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</a:b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“Dare to Be(OS) Average”</a:t>
            </a:r>
          </a:p>
        </p:txBody>
      </p:sp>
      <p:sp>
        <p:nvSpPr>
          <p:cNvPr id="35" name="Shape 35"/>
          <p:cNvSpPr/>
          <p:nvPr>
            <p:ph type="sldNum" sz="quarter" idx="4294967295"/>
          </p:nvPr>
        </p:nvSpPr>
        <p:spPr>
          <a:xfrm>
            <a:off x="6375348" y="92455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555572" y="2141245"/>
            <a:ext cx="6717873" cy="6362703"/>
          </a:xfrm>
          <a:prstGeom prst="rect">
            <a:avLst/>
          </a:prstGeom>
        </p:spPr>
        <p:txBody>
          <a:bodyPr/>
          <a:lstStyle/>
          <a:p>
            <a:pPr lvl="0" marL="1223433" indent="-1223433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1991, First versions of BeOS created for BeBox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223433" indent="-1223433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Be’s own dual-processor machine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223433" indent="-1223433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Later developments ported to run on Macintosh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223433" indent="-1223433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Power Computing &amp; Motorola signed deals to ship OS with their hardware</a:t>
            </a:r>
          </a:p>
        </p:txBody>
      </p:sp>
      <p:sp>
        <p:nvSpPr>
          <p:cNvPr id="78" name="Shape 78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  <p:pic>
        <p:nvPicPr>
          <p:cNvPr id="79" name="image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230" y="2279880"/>
            <a:ext cx="4531708" cy="608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747266" y="1778319"/>
            <a:ext cx="5923907" cy="6904054"/>
          </a:xfrm>
          <a:prstGeom prst="rect">
            <a:avLst/>
          </a:prstGeom>
        </p:spPr>
        <p:txBody>
          <a:bodyPr/>
          <a:lstStyle/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Built for digital media work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Utilise modern hardware, like symmetric multiprocessing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Clarity and a clean, uncluttered design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API written in C++</a:t>
            </a:r>
          </a:p>
        </p:txBody>
      </p:sp>
      <p:sp>
        <p:nvSpPr>
          <p:cNvPr id="83" name="Shape 83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  <p:pic>
        <p:nvPicPr>
          <p:cNvPr id="84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7041" y="3015670"/>
            <a:ext cx="5346363" cy="442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762000" y="1695449"/>
            <a:ext cx="11480800" cy="6362702"/>
          </a:xfrm>
          <a:prstGeom prst="rect">
            <a:avLst/>
          </a:prstGeom>
        </p:spPr>
        <p:txBody>
          <a:bodyPr/>
          <a:lstStyle/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First versions ran on AT&amp;T’s Hobbit Processor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Ported to PowerPC in January 1996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Release 3 - 1998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 marL="18563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Ran on Intel powered machines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49994" indent="-144999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Release 5.1 - 2001</a:t>
            </a:r>
          </a:p>
        </p:txBody>
      </p:sp>
      <p:pic>
        <p:nvPicPr>
          <p:cNvPr id="88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3052" y="7976750"/>
            <a:ext cx="3710468" cy="144360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xfrm>
            <a:off x="761999" y="1976865"/>
            <a:ext cx="5488592" cy="6729129"/>
          </a:xfrm>
          <a:prstGeom prst="rect">
            <a:avLst/>
          </a:prstGeom>
        </p:spPr>
        <p:txBody>
          <a:bodyPr/>
          <a:lstStyle/>
          <a:p>
            <a:pPr lvl="0" marL="1263320" indent="-1263320" defTabSz="560830">
              <a:spcBef>
                <a:spcPts val="30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EBEBEB"/>
                </a:solidFill>
                <a:effectLst>
                  <a:outerShdw sx="100000" sy="100000" kx="0" ky="0" algn="b" rotWithShape="0" blurRad="50800" dist="24384" dir="5400000">
                    <a:srgbClr val="000000"/>
                  </a:outerShdw>
                </a:effectLst>
              </a:rPr>
              <a:t>BeBox production stopped as a result</a:t>
            </a:r>
            <a:endParaRPr sz="3200">
              <a:effectLst>
                <a:outerShdw sx="100000" sy="100000" kx="0" ky="0" algn="b" rotWithShape="0" blurRad="50800" dist="24384" dir="5400000">
                  <a:srgbClr val="000000"/>
                </a:outerShdw>
              </a:effectLst>
            </a:endParaRPr>
          </a:p>
          <a:p>
            <a:pPr lvl="0" marL="1263320" indent="-1263320" defTabSz="560830">
              <a:spcBef>
                <a:spcPts val="30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EBEBEB"/>
                </a:solidFill>
                <a:effectLst>
                  <a:outerShdw sx="100000" sy="100000" kx="0" ky="0" algn="b" rotWithShape="0" blurRad="50800" dist="24384" dir="5400000">
                    <a:srgbClr val="000000"/>
                  </a:outerShdw>
                </a:effectLst>
              </a:rPr>
              <a:t>Around 2000 units sold in total</a:t>
            </a:r>
            <a:endParaRPr sz="3200">
              <a:effectLst>
                <a:outerShdw sx="100000" sy="100000" kx="0" ky="0" algn="b" rotWithShape="0" blurRad="50800" dist="24384" dir="5400000">
                  <a:srgbClr val="000000"/>
                </a:outerShdw>
              </a:effectLst>
            </a:endParaRPr>
          </a:p>
          <a:p>
            <a:pPr lvl="0" marL="1263320" indent="-1263320" defTabSz="560830">
              <a:spcBef>
                <a:spcPts val="30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EBEBEB"/>
                </a:solidFill>
                <a:effectLst>
                  <a:outerShdw sx="100000" sy="100000" kx="0" ky="0" algn="b" rotWithShape="0" blurRad="50800" dist="24384" dir="5400000">
                    <a:srgbClr val="000000"/>
                  </a:outerShdw>
                </a:effectLst>
              </a:rPr>
              <a:t>Focus shifted entirely to BeOS</a:t>
            </a:r>
            <a:endParaRPr sz="3200">
              <a:effectLst>
                <a:outerShdw sx="100000" sy="100000" kx="0" ky="0" algn="b" rotWithShape="0" blurRad="50800" dist="24384" dir="5400000">
                  <a:srgbClr val="000000"/>
                </a:outerShdw>
              </a:effectLst>
            </a:endParaRPr>
          </a:p>
          <a:p>
            <a:pPr lvl="0" marL="1263320" indent="-1263320" defTabSz="560830">
              <a:spcBef>
                <a:spcPts val="30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EBEBEB"/>
                </a:solidFill>
                <a:effectLst>
                  <a:outerShdw sx="100000" sy="100000" kx="0" ky="0" algn="b" rotWithShape="0" blurRad="50800" dist="24384" dir="5400000">
                    <a:srgbClr val="000000"/>
                  </a:outerShdw>
                </a:effectLst>
              </a:rPr>
              <a:t>BeOS had many features that Apple sought</a:t>
            </a:r>
            <a:endParaRPr sz="3200">
              <a:effectLst>
                <a:outerShdw sx="100000" sy="100000" kx="0" ky="0" algn="b" rotWithShape="0" blurRad="50800" dist="24384" dir="5400000">
                  <a:srgbClr val="000000"/>
                </a:outerShdw>
              </a:effectLst>
            </a:endParaRPr>
          </a:p>
          <a:p>
            <a:pPr lvl="0" marL="1263320" indent="-1263320" defTabSz="560830">
              <a:spcBef>
                <a:spcPts val="30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EBEBEB"/>
                </a:solidFill>
                <a:effectLst>
                  <a:outerShdw sx="100000" sy="100000" kx="0" ky="0" algn="b" rotWithShape="0" blurRad="50800" dist="24384" dir="5400000">
                    <a:srgbClr val="000000"/>
                  </a:outerShdw>
                </a:effectLst>
              </a:rPr>
              <a:t>Unsuccessful bids by Apple</a:t>
            </a:r>
          </a:p>
        </p:txBody>
      </p:sp>
      <p:sp>
        <p:nvSpPr>
          <p:cNvPr id="93" name="Shape 93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  <p:pic>
        <p:nvPicPr>
          <p:cNvPr id="94" name="image1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1891" y="2961389"/>
            <a:ext cx="5971219" cy="383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762000" y="1459533"/>
            <a:ext cx="11480800" cy="6362705"/>
          </a:xfrm>
          <a:prstGeom prst="rect">
            <a:avLst/>
          </a:prstGeom>
        </p:spPr>
        <p:txBody>
          <a:bodyPr/>
          <a:lstStyle/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With Intel’s assistance, ported to x86 platform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Several thousand programs available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 also used as an embedded OS in multimedia production systems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Unsuccessful in getting top-tier OEMs to bundle OS with their hardware</a:t>
            </a:r>
          </a:p>
        </p:txBody>
      </p:sp>
      <p:pic>
        <p:nvPicPr>
          <p:cNvPr id="98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3052" y="7976750"/>
            <a:ext cx="3710468" cy="144360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762000" y="1356320"/>
            <a:ext cx="11480800" cy="6362705"/>
          </a:xfrm>
          <a:prstGeom prst="rect">
            <a:avLst/>
          </a:prstGeom>
        </p:spPr>
        <p:txBody>
          <a:bodyPr/>
          <a:lstStyle/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Focus shift at the end of 1999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Desktop OS became open-source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Focus on BeIA, OS targeted to internet appliances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1485594" indent="-1485594">
              <a:spcBef>
                <a:spcPts val="32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Several employees lost due to disagreements with strategy</a:t>
            </a:r>
          </a:p>
        </p:txBody>
      </p:sp>
      <p:pic>
        <p:nvPicPr>
          <p:cNvPr id="103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3052" y="7976750"/>
            <a:ext cx="3710468" cy="144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media1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53837" y="-2452"/>
            <a:ext cx="14312474" cy="9758505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Diagram</a:t>
            </a:r>
          </a:p>
        </p:txBody>
      </p:sp>
      <p:sp>
        <p:nvSpPr>
          <p:cNvPr id="109" name="Shape 109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  <p:pic>
        <p:nvPicPr>
          <p:cNvPr id="110" name="image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9428" y="2134246"/>
            <a:ext cx="9305945" cy="672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0" y="1627327"/>
            <a:ext cx="13005000" cy="812812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3652875" y="360233"/>
            <a:ext cx="5699050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 Desktop</a:t>
            </a:r>
          </a:p>
        </p:txBody>
      </p:sp>
      <p:sp>
        <p:nvSpPr>
          <p:cNvPr id="114" name="Shape 114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sldNum" sz="quarter" idx="4294967295"/>
          </p:nvPr>
        </p:nvSpPr>
        <p:spPr>
          <a:xfrm>
            <a:off x="6311798" y="9258299"/>
            <a:ext cx="368506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Contents</a:t>
            </a:r>
          </a:p>
        </p:txBody>
      </p:sp>
      <p:graphicFrame>
        <p:nvGraphicFramePr>
          <p:cNvPr id="38" name="Table 38"/>
          <p:cNvGraphicFramePr/>
          <p:nvPr/>
        </p:nvGraphicFramePr>
        <p:xfrm>
          <a:off x="947568" y="2032964"/>
          <a:ext cx="11480801" cy="71354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539603"/>
                <a:gridCol w="4941196"/>
              </a:tblGrid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Jean-Louis Gassée Biography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8" indent="182880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2" indent="45720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1980s: Apple Computer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4-5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2" indent="45720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1991 - 2002: Be Incorporated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6-7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2" indent="45720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2002 - Present: After Be Inc.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8-9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     BeOs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10-15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The Media OS (Video)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BeOS Architecture diagram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Desktop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18-19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The After Years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20-23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713547">
                <a:tc>
                  <a:txBody>
                    <a:bodyPr/>
                    <a:lstStyle/>
                    <a:p>
                      <a:pPr lvl="0" algn="l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800">
                          <a:solidFill>
                            <a:srgbClr val="EBEBEB"/>
                          </a:solidFill>
                          <a:effectLst>
                            <a:outerShdw sx="100000" sy="100000" kx="0" ky="0" algn="b" rotWithShape="0" blurRad="50800" dist="25400" dir="5400000">
                              <a:srgbClr val="000000"/>
                            </a:outerShdw>
                          </a:effectLst>
                        </a:rPr>
                        <a:t>Conclusion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spcBef>
                          <a:spcPts val="4200"/>
                        </a:spcBef>
                        <a:defRPr b="0" i="0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" name="Shape 39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762000" y="192274"/>
            <a:ext cx="11480800" cy="216815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BeIA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762000" y="2360423"/>
            <a:ext cx="7675696" cy="6467853"/>
          </a:xfrm>
          <a:prstGeom prst="rect">
            <a:avLst/>
          </a:prstGeom>
        </p:spPr>
        <p:txBody>
          <a:bodyPr anchor="t"/>
          <a:lstStyle/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Focus of Be in place of the BeOS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Offer simple access to Internet Applications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Sony product called the eVilla based on BeIA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 marL="11740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January - August 2001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Cost $499</a:t>
            </a:r>
          </a:p>
        </p:txBody>
      </p:sp>
      <p:pic>
        <p:nvPicPr>
          <p:cNvPr id="121" name="image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6066" y="3908678"/>
            <a:ext cx="3642765" cy="3371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762000" y="192274"/>
            <a:ext cx="11480800" cy="216815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HAIKU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762000" y="2360423"/>
            <a:ext cx="6333067" cy="6467853"/>
          </a:xfrm>
          <a:prstGeom prst="rect">
            <a:avLst/>
          </a:prstGeom>
        </p:spPr>
        <p:txBody>
          <a:bodyPr anchor="t"/>
          <a:lstStyle/>
          <a:p>
            <a:pPr lvl="0" marL="657914" indent="-657914" defTabSz="549148">
              <a:spcBef>
                <a:spcPts val="39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100">
                <a:solidFill>
                  <a:srgbClr val="EBEBEB"/>
                </a:solidFill>
                <a:effectLst>
                  <a:outerShdw sx="100000" sy="100000" kx="0" ky="0" algn="b" rotWithShape="0" blurRad="50800" dist="23876" dir="5400000">
                    <a:srgbClr val="000000"/>
                  </a:outerShdw>
                </a:effectLst>
              </a:rPr>
              <a:t>The official successor to BeOS</a:t>
            </a:r>
            <a:endParaRPr sz="3100">
              <a:effectLst>
                <a:outerShdw sx="100000" sy="100000" kx="0" ky="0" algn="b" rotWithShape="0" blurRad="50800" dist="23876" dir="5400000">
                  <a:srgbClr val="000000"/>
                </a:outerShdw>
              </a:effectLst>
            </a:endParaRPr>
          </a:p>
          <a:p>
            <a:pPr lvl="0" marL="657914" indent="-657914" defTabSz="549148">
              <a:spcBef>
                <a:spcPts val="39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100">
                <a:solidFill>
                  <a:srgbClr val="EBEBEB"/>
                </a:solidFill>
                <a:effectLst>
                  <a:outerShdw sx="100000" sy="100000" kx="0" ky="0" algn="b" rotWithShape="0" blurRad="50800" dist="23876" dir="5400000">
                    <a:srgbClr val="000000"/>
                  </a:outerShdw>
                </a:effectLst>
              </a:rPr>
              <a:t>OpenBeOS(changed to Haiku in 2004).</a:t>
            </a:r>
            <a:endParaRPr sz="3100">
              <a:effectLst>
                <a:outerShdw sx="100000" sy="100000" kx="0" ky="0" algn="b" rotWithShape="0" blurRad="50800" dist="23876" dir="5400000">
                  <a:srgbClr val="000000"/>
                </a:outerShdw>
              </a:effectLst>
            </a:endParaRPr>
          </a:p>
          <a:p>
            <a:pPr lvl="0" marL="657914" indent="-657914" defTabSz="549148">
              <a:spcBef>
                <a:spcPts val="39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100">
                <a:solidFill>
                  <a:srgbClr val="EBEBEB"/>
                </a:solidFill>
                <a:effectLst>
                  <a:outerShdw sx="100000" sy="100000" kx="0" ky="0" algn="b" rotWithShape="0" blurRad="50800" dist="23876" dir="5400000">
                    <a:srgbClr val="000000"/>
                  </a:outerShdw>
                </a:effectLst>
              </a:rPr>
              <a:t>Tracker and Deskbar the only parts of the original BeOS code</a:t>
            </a:r>
            <a:endParaRPr sz="3100">
              <a:effectLst>
                <a:outerShdw sx="100000" sy="100000" kx="0" ky="0" algn="b" rotWithShape="0" blurRad="50800" dist="23876" dir="5400000">
                  <a:srgbClr val="000000"/>
                </a:outerShdw>
              </a:effectLst>
            </a:endParaRPr>
          </a:p>
          <a:p>
            <a:pPr lvl="0" marL="657914" indent="-657914" defTabSz="549148">
              <a:spcBef>
                <a:spcPts val="39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100">
                <a:solidFill>
                  <a:srgbClr val="EBEBEB"/>
                </a:solidFill>
                <a:effectLst>
                  <a:outerShdw sx="100000" sy="100000" kx="0" ky="0" algn="b" rotWithShape="0" blurRad="50800" dist="23876" dir="5400000">
                    <a:srgbClr val="000000"/>
                  </a:outerShdw>
                </a:effectLst>
              </a:rPr>
              <a:t>Application support from BeOS R5</a:t>
            </a:r>
            <a:endParaRPr sz="3100">
              <a:effectLst>
                <a:outerShdw sx="100000" sy="100000" kx="0" ky="0" algn="b" rotWithShape="0" blurRad="50800" dist="23876" dir="5400000">
                  <a:srgbClr val="000000"/>
                </a:outerShdw>
              </a:effectLst>
            </a:endParaRPr>
          </a:p>
          <a:p>
            <a:pPr lvl="0" marL="657914" indent="-657914" defTabSz="549148">
              <a:spcBef>
                <a:spcPts val="3900"/>
              </a:spcBef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100">
                <a:solidFill>
                  <a:srgbClr val="EBEBEB"/>
                </a:solidFill>
                <a:effectLst>
                  <a:outerShdw sx="100000" sy="100000" kx="0" ky="0" algn="b" rotWithShape="0" blurRad="50800" dist="23876" dir="5400000">
                    <a:srgbClr val="000000"/>
                  </a:outerShdw>
                </a:effectLst>
              </a:rPr>
              <a:t>R1/Alpha 4.1, released November 14th, 2012</a:t>
            </a:r>
          </a:p>
        </p:txBody>
      </p:sp>
      <p:pic>
        <p:nvPicPr>
          <p:cNvPr id="125" name="image9.png"/>
          <p:cNvPicPr/>
          <p:nvPr/>
        </p:nvPicPr>
        <p:blipFill>
          <a:blip r:embed="rId2">
            <a:extLst/>
          </a:blip>
          <a:srcRect l="27296" t="6505" r="25840" b="30331"/>
          <a:stretch>
            <a:fillRect/>
          </a:stretch>
        </p:blipFill>
        <p:spPr>
          <a:xfrm>
            <a:off x="7662612" y="3190675"/>
            <a:ext cx="4755805" cy="480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762000" y="192274"/>
            <a:ext cx="11480800" cy="216815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Zeta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761999" y="2360423"/>
            <a:ext cx="6794704" cy="7144726"/>
          </a:xfrm>
          <a:prstGeom prst="rect">
            <a:avLst/>
          </a:prstGeom>
        </p:spPr>
        <p:txBody>
          <a:bodyPr anchor="t"/>
          <a:lstStyle/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Developed by yellowTAB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Later distributed by magnussoft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Based on the BeOS source code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Legal issues surrounding permissions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Discontinued April 2007</a:t>
            </a:r>
          </a:p>
        </p:txBody>
      </p:sp>
      <p:pic>
        <p:nvPicPr>
          <p:cNvPr id="129" name="image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3404" y="3112573"/>
            <a:ext cx="4410566" cy="352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762000" y="192274"/>
            <a:ext cx="11480800" cy="216815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ZevenOS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762000" y="2360423"/>
            <a:ext cx="5400229" cy="6467853"/>
          </a:xfrm>
          <a:prstGeom prst="rect">
            <a:avLst/>
          </a:prstGeom>
        </p:spPr>
        <p:txBody>
          <a:bodyPr anchor="t"/>
          <a:lstStyle/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Linux-based distribution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GUI heavily inspired by BeOS and Zeta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Open source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Current Version: ZevenOS 6.0 - Goodbye Edition</a:t>
            </a:r>
          </a:p>
        </p:txBody>
      </p:sp>
      <p:pic>
        <p:nvPicPr>
          <p:cNvPr id="133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4209" y="2716708"/>
            <a:ext cx="5400231" cy="4320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762000" y="192274"/>
            <a:ext cx="11480800" cy="216815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Conclusion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762000" y="2360423"/>
            <a:ext cx="11480800" cy="6467853"/>
          </a:xfrm>
          <a:prstGeom prst="rect">
            <a:avLst/>
          </a:prstGeom>
        </p:spPr>
        <p:txBody>
          <a:bodyPr/>
          <a:lstStyle/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 first version introduced in 1991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Designed to run on BeBox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Final version released in 2001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 founder of Be, Inc.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BeOS designed to be a media OS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767644" indent="-767644">
              <a:buClr>
                <a:srgbClr val="EBEBEB"/>
              </a:buClr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Modern versions created by enthusiasts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2.jpeg"/>
          <p:cNvPicPr/>
          <p:nvPr/>
        </p:nvPicPr>
        <p:blipFill>
          <a:blip r:embed="rId2">
            <a:extLst/>
          </a:blip>
          <a:srcRect l="0" t="6493" r="0" b="6492"/>
          <a:stretch>
            <a:fillRect/>
          </a:stretch>
        </p:blipFill>
        <p:spPr>
          <a:xfrm>
            <a:off x="6654800" y="2374899"/>
            <a:ext cx="5588000" cy="68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84190" dir="5400000">
              <a:srgbClr val="000000">
                <a:alpha val="70000"/>
              </a:srgbClr>
            </a:outerShdw>
          </a:effectLst>
        </p:spPr>
      </p:pic>
      <p:sp>
        <p:nvSpPr>
          <p:cNvPr id="42" name="Shape 42"/>
          <p:cNvSpPr/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761998" y="2374899"/>
            <a:ext cx="5384805" cy="6807201"/>
          </a:xfrm>
          <a:prstGeom prst="rect">
            <a:avLst/>
          </a:prstGeom>
        </p:spPr>
        <p:txBody>
          <a:bodyPr/>
          <a:lstStyle/>
          <a:p>
            <a:pPr lvl="0" marL="740894" indent="-740894" defTabSz="56100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Born: </a:t>
            </a:r>
            <a:r>
              <a:rPr sz="2673">
                <a:solidFill>
                  <a:srgbClr val="FFFFFF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March 1944 in </a:t>
            </a: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Paris, France, 71 Years Old</a:t>
            </a:r>
            <a:endParaRPr sz="2673">
              <a:effectLst>
                <a:outerShdw sx="100000" sy="100000" kx="0" ky="0" algn="b" rotWithShape="0" blurRad="50292" dist="24391" dir="5400000">
                  <a:srgbClr val="000000"/>
                </a:outerShdw>
              </a:effectLst>
            </a:endParaRPr>
          </a:p>
          <a:p>
            <a:pPr lvl="0" marL="740894" indent="-740894" defTabSz="56100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Lives in San Fransico, California</a:t>
            </a:r>
            <a:endParaRPr sz="2673">
              <a:effectLst>
                <a:outerShdw sx="100000" sy="100000" kx="0" ky="0" algn="b" rotWithShape="0" blurRad="50292" dist="24391" dir="5400000">
                  <a:srgbClr val="000000"/>
                </a:outerShdw>
              </a:effectLst>
            </a:endParaRPr>
          </a:p>
          <a:p>
            <a:pPr lvl="0" marL="740894" indent="-740894" defTabSz="56100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Bachelor's Degree from Université Paris-Sud, Paris XI</a:t>
            </a:r>
            <a:endParaRPr sz="2673">
              <a:effectLst>
                <a:outerShdw sx="100000" sy="100000" kx="0" ky="0" algn="b" rotWithShape="0" blurRad="50292" dist="24391" dir="5400000">
                  <a:srgbClr val="000000"/>
                </a:outerShdw>
              </a:effectLst>
            </a:endParaRPr>
          </a:p>
          <a:p>
            <a:pPr lvl="0" marL="740894" indent="-740894" defTabSz="56100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Master’s of Science Degree from Université de la Sorbonne - Université de Paris.</a:t>
            </a:r>
            <a:endParaRPr sz="2673">
              <a:effectLst>
                <a:outerShdw sx="100000" sy="100000" kx="0" ky="0" algn="b" rotWithShape="0" blurRad="50292" dist="24391" dir="5400000">
                  <a:srgbClr val="000000"/>
                </a:outerShdw>
              </a:effectLst>
            </a:endParaRPr>
          </a:p>
          <a:p>
            <a:pPr lvl="0" marL="629074" indent="-629074" defTabSz="561006">
              <a:spcBef>
                <a:spcPts val="3000"/>
              </a:spcBef>
              <a:buSzPct val="100000"/>
              <a:buFont typeface="Athelas"/>
              <a:defRPr sz="1800">
                <a:solidFill>
                  <a:srgbClr val="000000"/>
                </a:solidFill>
                <a:effectLst/>
              </a:defRPr>
            </a:pPr>
            <a:r>
              <a:rPr sz="2673">
                <a:solidFill>
                  <a:srgbClr val="EBEBEB"/>
                </a:solidFill>
                <a:effectLst>
                  <a:outerShdw sx="100000" sy="100000" kx="0" ky="0" algn="b" rotWithShape="0" blurRad="50292" dist="24391" dir="5400000">
                    <a:srgbClr val="000000"/>
                  </a:outerShdw>
                </a:effectLst>
              </a:rPr>
              <a:t>Master’s of Science Degree in Mathematics and Physics from Orsay University.</a:t>
            </a:r>
          </a:p>
        </p:txBody>
      </p:sp>
      <p:sp>
        <p:nvSpPr>
          <p:cNvPr id="44" name="Shape 44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/>
          <p:nvPr/>
        </p:nvPicPr>
        <p:blipFill>
          <a:blip r:embed="rId2">
            <a:extLst/>
          </a:blip>
          <a:srcRect l="8955" t="0" r="8953" b="0"/>
          <a:stretch>
            <a:fillRect/>
          </a:stretch>
        </p:blipFill>
        <p:spPr>
          <a:xfrm>
            <a:off x="7039570" y="2413736"/>
            <a:ext cx="4818642" cy="58699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84190" dir="5400000">
              <a:srgbClr val="000000">
                <a:alpha val="70000"/>
              </a:srgbClr>
            </a:outerShdw>
          </a:effectLst>
        </p:spPr>
      </p:pic>
      <p:sp>
        <p:nvSpPr>
          <p:cNvPr id="47" name="Shape 47"/>
          <p:cNvSpPr/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1980s: Apple Computer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761997" y="2374900"/>
            <a:ext cx="5651765" cy="6807200"/>
          </a:xfrm>
          <a:prstGeom prst="rect">
            <a:avLst/>
          </a:prstGeom>
        </p:spPr>
        <p:txBody>
          <a:bodyPr/>
          <a:lstStyle/>
          <a:p>
            <a:pPr lvl="0" marL="763807" indent="-763807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Worked at Apple from 1981 - 1990</a:t>
            </a:r>
            <a:endParaRPr sz="2700">
              <a:effectLst>
                <a:outerShdw sx="100000" sy="100000" kx="0" ky="0" algn="b" rotWithShape="0" blurRad="50800" dist="25146" dir="5400000">
                  <a:srgbClr val="000000"/>
                </a:outerShdw>
              </a:effectLst>
            </a:endParaRPr>
          </a:p>
          <a:p>
            <a:pPr lvl="0" marL="763807" indent="-763807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Became head of Apple France</a:t>
            </a:r>
            <a:endParaRPr sz="2700">
              <a:effectLst>
                <a:outerShdw sx="100000" sy="100000" kx="0" ky="0" algn="b" rotWithShape="0" blurRad="50800" dist="25146" dir="5400000">
                  <a:srgbClr val="000000"/>
                </a:outerShdw>
              </a:effectLst>
            </a:endParaRPr>
          </a:p>
          <a:p>
            <a:pPr lvl="0" marL="763807" indent="-763807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Appointed to head of Macintosh Development</a:t>
            </a:r>
            <a:endParaRPr sz="2700">
              <a:effectLst>
                <a:outerShdw sx="100000" sy="100000" kx="0" ky="0" algn="b" rotWithShape="0" blurRad="50800" dist="25146" dir="5400000">
                  <a:srgbClr val="000000"/>
                </a:outerShdw>
              </a:effectLst>
            </a:endParaRPr>
          </a:p>
          <a:p>
            <a:pPr lvl="1" marL="1103278" indent="-763805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Steve Jobs’ old position</a:t>
            </a:r>
            <a:endParaRPr sz="2700">
              <a:effectLst>
                <a:outerShdw sx="100000" sy="100000" kx="0" ky="0" algn="b" rotWithShape="0" blurRad="50800" dist="25146" dir="5400000">
                  <a:srgbClr val="000000"/>
                </a:outerShdw>
              </a:effectLst>
            </a:endParaRPr>
          </a:p>
          <a:p>
            <a:pPr lvl="0" marL="763807" indent="-763807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Anti-licensing Mac OS</a:t>
            </a:r>
            <a:endParaRPr sz="2700">
              <a:effectLst>
                <a:outerShdw sx="100000" sy="100000" kx="0" ky="0" algn="b" rotWithShape="0" blurRad="50800" dist="25146" dir="5400000">
                  <a:srgbClr val="000000"/>
                </a:outerShdw>
              </a:effectLst>
            </a:endParaRPr>
          </a:p>
          <a:p>
            <a:pPr lvl="0" marL="763807" indent="-763807" defTabSz="578358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EBEBEB"/>
                </a:solidFill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rPr>
              <a:t>1988 - Head of Apple's advanced product development and worldwide marketing</a:t>
            </a:r>
          </a:p>
        </p:txBody>
      </p:sp>
      <p:sp>
        <p:nvSpPr>
          <p:cNvPr id="49" name="Shape 49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1980s: Apple Computer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762000" y="2032000"/>
            <a:ext cx="5384800" cy="6807200"/>
          </a:xfrm>
          <a:prstGeom prst="rect">
            <a:avLst/>
          </a:prstGeom>
        </p:spPr>
        <p:txBody>
          <a:bodyPr/>
          <a:lstStyle/>
          <a:p>
            <a:pPr lvl="0" marL="809847" indent="-809847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February 1987, Jean-Louis Gassée released his book: “The Third Apple: Personal Computers &amp; the Cultural Revolution”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09847" indent="-809847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Included a collection of non-technical essays on the advent, possibilities, and limitations of personal computers.</a:t>
            </a:r>
          </a:p>
        </p:txBody>
      </p:sp>
      <p:pic>
        <p:nvPicPr>
          <p:cNvPr id="53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6400" y="2450694"/>
            <a:ext cx="5384802" cy="6655614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1991–2002: Be Incorporated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762000" y="2032000"/>
            <a:ext cx="5516696" cy="6807200"/>
          </a:xfrm>
          <a:prstGeom prst="rect">
            <a:avLst/>
          </a:prstGeom>
        </p:spPr>
        <p:txBody>
          <a:bodyPr/>
          <a:lstStyle/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Started a new venture, Be Inc.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Steve Sakoman left Apple with Jean-Louis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Built a new OS, optimised for multiple CPUs and multithreaded applications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Became known as BeOS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Written for the BeBox</a:t>
            </a:r>
          </a:p>
        </p:txBody>
      </p:sp>
      <p:pic>
        <p:nvPicPr>
          <p:cNvPr id="5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4488" y="2668135"/>
            <a:ext cx="4188626" cy="622073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4.png"/>
          <p:cNvPicPr/>
          <p:nvPr/>
        </p:nvPicPr>
        <p:blipFill>
          <a:blip r:embed="rId2">
            <a:extLst/>
          </a:blip>
          <a:srcRect l="8955" t="0" r="8955" b="0"/>
          <a:stretch>
            <a:fillRect/>
          </a:stretch>
        </p:blipFill>
        <p:spPr>
          <a:xfrm>
            <a:off x="7791447" y="3759596"/>
            <a:ext cx="3314721" cy="40379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62" name="Shape 6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1991–2002: Be Incorporated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xfrm>
            <a:off x="761998" y="2374900"/>
            <a:ext cx="5977068" cy="6807200"/>
          </a:xfrm>
          <a:prstGeom prst="rect">
            <a:avLst/>
          </a:prstGeom>
        </p:spPr>
        <p:txBody>
          <a:bodyPr/>
          <a:lstStyle/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1996, Apple made a bid of $125 million to buy Be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Later, rasied to $200 million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 marL="11726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Be’s worth was $80 million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Gassée held out for $275 million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Apple bailed on the bid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Move to “Plan B”, port to x86 platform</a:t>
            </a:r>
          </a:p>
        </p:txBody>
      </p:sp>
      <p:sp>
        <p:nvSpPr>
          <p:cNvPr id="64" name="Shape 64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2002–present: After Be, Inc.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762000" y="2272118"/>
            <a:ext cx="6117253" cy="6567084"/>
          </a:xfrm>
          <a:prstGeom prst="rect">
            <a:avLst/>
          </a:prstGeom>
        </p:spPr>
        <p:txBody>
          <a:bodyPr/>
          <a:lstStyle/>
          <a:p>
            <a:pPr lvl="0" marL="809847" indent="-809847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Be’s focus shift to BeIA proved unsuccessful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09847" indent="-809847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 forced to lay-off most of its staff in 2001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09847" indent="-809847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Assets and remaining employees bought out by Palm, Inc. for $11 million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Gassée stayed through the transition, but left in Jan 2002</a:t>
            </a:r>
          </a:p>
        </p:txBody>
      </p:sp>
      <p:pic>
        <p:nvPicPr>
          <p:cNvPr id="68" name="image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2994" y="3017746"/>
            <a:ext cx="4522583" cy="5101229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Jean-Louis Gassée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2002–present: After Be, Inc.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762000" y="2032000"/>
            <a:ext cx="5384800" cy="6807200"/>
          </a:xfrm>
          <a:prstGeom prst="rect">
            <a:avLst/>
          </a:prstGeom>
        </p:spPr>
        <p:txBody>
          <a:bodyPr/>
          <a:lstStyle/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Gassée served as president and CEO of Computer Access Technology Corporation (CATC)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Left within a year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General partner at </a:t>
            </a:r>
            <a:r>
              <a:rPr>
                <a:solidFill>
                  <a:srgbClr val="FFFFFF"/>
                </a:solidFill>
              </a:rPr>
              <a:t>Allegis Capital</a:t>
            </a: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, still in position 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829733" indent="-82973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November 2004, became chairman of </a:t>
            </a:r>
            <a:r>
              <a:rPr>
                <a:solidFill>
                  <a:srgbClr val="FFFFFF"/>
                </a:solidFill>
              </a:rPr>
              <a:t>PalmSource, Inc.</a:t>
            </a:r>
          </a:p>
        </p:txBody>
      </p:sp>
      <p:pic>
        <p:nvPicPr>
          <p:cNvPr id="73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3540" y="3960298"/>
            <a:ext cx="4190522" cy="3636405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6375348" y="9258299"/>
            <a:ext cx="241404" cy="2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8358">
              <a:defRPr sz="1782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782">
                <a:solidFill>
                  <a:srgbClr val="EBEBEB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EBEBEB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EB"/>
        </a:solidFill>
        <a:ln w="25400" cap="flat">
          <a:solidFill>
            <a:srgbClr val="619AE3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19AE3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EB"/>
        </a:solidFill>
        <a:ln w="25400" cap="flat">
          <a:solidFill>
            <a:srgbClr val="619AE3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19AE3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